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60" r:id="rId2"/>
    <p:sldId id="285" r:id="rId3"/>
    <p:sldId id="273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9" d="100"/>
          <a:sy n="199" d="100"/>
        </p:scale>
        <p:origin x="328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90FEE-BDEF-4595-8733-D20A57A0EF1E}" type="datetimeFigureOut">
              <a:rPr lang="it-IT" smtClean="0"/>
              <a:t>19/04/2021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4FC26-F59B-4EE2-9807-AF94B3F80D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33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2F6A-3701-4C30-A54B-E871EBDF6FBE}" type="datetime1">
              <a:rPr lang="it-IT" smtClean="0"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1B44-4BF2-49DD-989D-77BD88C591FC}" type="datetime1">
              <a:rPr lang="it-IT" smtClean="0"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39F2-14A9-486B-9691-7873F3B35ED6}" type="datetime1">
              <a:rPr lang="it-IT" smtClean="0"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2599-ED07-44DB-94FD-7DBACD72853B}" type="datetime1">
              <a:rPr lang="it-IT" smtClean="0"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38EC-32CF-4781-9EC9-1D5293C48B01}" type="datetime1">
              <a:rPr lang="it-IT" smtClean="0"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6A15-A38E-4FAF-BFE1-6C38B604858A}" type="datetime1">
              <a:rPr lang="it-IT" smtClean="0"/>
              <a:t>19/04/2021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522D-AF12-4933-B733-866A5B9D1258}" type="datetime1">
              <a:rPr lang="it-IT" smtClean="0"/>
              <a:t>19/04/2021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D19D4-65FD-417B-B7EB-90BA647485B9}" type="datetime1">
              <a:rPr lang="it-IT" smtClean="0"/>
              <a:t>19/04/2021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7D11-4C1B-465A-98EA-94B4370FBC8F}" type="datetime1">
              <a:rPr lang="it-IT" smtClean="0"/>
              <a:t>19/04/2021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F4D02-62C5-4D4F-83D5-9163BDD30033}" type="datetime1">
              <a:rPr lang="it-IT" smtClean="0"/>
              <a:t>19/04/2021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FFE9-7981-4DB3-BAA5-5C75B71CCD9E}" type="datetime1">
              <a:rPr lang="it-IT" smtClean="0"/>
              <a:t>19/04/2021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DC7A0-14DB-4F8C-8A27-B6EE9DAFFCC2}" type="datetime1">
              <a:rPr lang="it-IT" smtClean="0"/>
              <a:t>19/04/2021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73506"/>
            <a:ext cx="3294708" cy="247963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2952328" cy="244827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3" y="4293096"/>
            <a:ext cx="3096344" cy="216024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2173506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latin typeface="Yu Mincho Light" pitchFamily="18" charset="-128"/>
              <a:ea typeface="Yu Mincho Light" pitchFamily="18" charset="-128"/>
            </a:endParaRPr>
          </a:p>
          <a:p>
            <a:pPr algn="r"/>
            <a:r>
              <a:rPr lang="it-IT" sz="3600" b="1" dirty="0">
                <a:solidFill>
                  <a:schemeClr val="bg1"/>
                </a:solidFill>
                <a:latin typeface="Yu Mincho Light" pitchFamily="18" charset="-128"/>
                <a:ea typeface="Yu Mincho Light" pitchFamily="18" charset="-128"/>
              </a:rPr>
              <a:t>E LO CONDUSSE DA GESÚ</a:t>
            </a:r>
          </a:p>
          <a:p>
            <a:pPr algn="r"/>
            <a:r>
              <a:rPr lang="it-IT" sz="2400" b="1" dirty="0">
                <a:solidFill>
                  <a:schemeClr val="bg1"/>
                </a:solidFill>
                <a:latin typeface="Yu Mincho Light" pitchFamily="18" charset="-128"/>
                <a:ea typeface="Yu Mincho Light" pitchFamily="18" charset="-128"/>
              </a:rPr>
              <a:t>condividere la bellezza dell’incontro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93127" y="5877272"/>
            <a:ext cx="525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Domenica 18 Aprile 2021</a:t>
            </a:r>
          </a:p>
          <a:p>
            <a:r>
              <a:rPr lang="it-IT" dirty="0"/>
              <a:t>Seconda tappa del convegno diocesano dei catechisti</a:t>
            </a:r>
          </a:p>
        </p:txBody>
      </p:sp>
    </p:spTree>
    <p:extLst>
      <p:ext uri="{BB962C8B-B14F-4D97-AF65-F5344CB8AC3E}">
        <p14:creationId xmlns:p14="http://schemas.microsoft.com/office/powerpoint/2010/main" val="3710836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268760"/>
            <a:ext cx="87129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="1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Una evangelizzazione </a:t>
            </a:r>
            <a:r>
              <a:rPr lang="it-IT" sz="2400" b="1" i="1" dirty="0">
                <a:latin typeface="Yu Mincho Light" pitchFamily="18" charset="-128"/>
                <a:ea typeface="Yu Mincho Light" pitchFamily="18" charset="-128"/>
              </a:rPr>
              <a:t>re-immaginata</a:t>
            </a:r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 implica 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 </a:t>
            </a:r>
            <a:r>
              <a:rPr lang="it-IT" sz="3600" b="1" dirty="0">
                <a:latin typeface="Yu Mincho Light" pitchFamily="18" charset="-128"/>
                <a:ea typeface="Yu Mincho Light" pitchFamily="18" charset="-128"/>
              </a:rPr>
              <a:t>4. </a:t>
            </a:r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il SOGNO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   è ciò che per ispirazione divina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- apre all’inedito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- inaugura cammini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- costruisce futuro</a:t>
            </a:r>
          </a:p>
          <a:p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   è ciò che alimenta il desiderio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   è ciò che dà forma a pro-getti*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</a:t>
            </a:r>
            <a:r>
              <a:rPr lang="it-IT" dirty="0">
                <a:latin typeface="Yu Mincho Light" pitchFamily="18" charset="-128"/>
                <a:ea typeface="Yu Mincho Light" pitchFamily="18" charset="-128"/>
              </a:rPr>
              <a:t>* spinge in avanti qualcosa in favore di qualcuno</a:t>
            </a:r>
          </a:p>
          <a:p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	    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è ciò che pone fuori di sé – oltre a sé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64115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5" y="1288366"/>
            <a:ext cx="2628900" cy="1743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37112"/>
            <a:ext cx="3096344" cy="174307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9512" y="1484784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RE- IMMAGINARE</a:t>
            </a: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l’evangelizzazione</a:t>
            </a:r>
          </a:p>
          <a:p>
            <a:pPr algn="ctr"/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sviluppa un ordito </a:t>
            </a: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di fedeltà e di libertà, </a:t>
            </a: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di autenticità e di creatività, </a:t>
            </a: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su cui si annoda </a:t>
            </a: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la trama di relazioni salvifiche</a:t>
            </a:r>
          </a:p>
          <a:p>
            <a:pPr algn="ctr"/>
            <a:r>
              <a:rPr lang="it-IT" sz="3200" b="1" dirty="0">
                <a:latin typeface="Yu Mincho Light" pitchFamily="18" charset="-128"/>
                <a:ea typeface="Yu Mincho Light" pitchFamily="18" charset="-128"/>
              </a:rPr>
              <a:t>fondate sull’incontro col Cristo</a:t>
            </a:r>
          </a:p>
        </p:txBody>
      </p:sp>
    </p:spTree>
    <p:extLst>
      <p:ext uri="{BB962C8B-B14F-4D97-AF65-F5344CB8AC3E}">
        <p14:creationId xmlns:p14="http://schemas.microsoft.com/office/powerpoint/2010/main" val="101588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5536" y="1340768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RE-IMMAGINARE chiama in causa</a:t>
            </a:r>
          </a:p>
          <a:p>
            <a:pPr algn="ctr"/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  La conversione missionaria dell’evangelizzazione</a:t>
            </a:r>
          </a:p>
          <a:p>
            <a:pPr algn="ctr"/>
            <a:endParaRPr lang="it-IT" sz="28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8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8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dal trasmettere dottrine</a:t>
            </a:r>
          </a:p>
          <a:p>
            <a:pPr algn="ctr"/>
            <a:endParaRPr lang="it-IT" sz="28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8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8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al suscitare incontri - generare relazione</a:t>
            </a:r>
          </a:p>
          <a:p>
            <a:pPr algn="ctr"/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>
            <a:off x="4283968" y="2924062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3059832" y="4725144"/>
            <a:ext cx="2049225" cy="8575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19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60139"/>
            <a:ext cx="2276475" cy="20097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28999"/>
            <a:ext cx="2276475" cy="20097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76872"/>
            <a:ext cx="2276475" cy="20097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340769"/>
            <a:ext cx="8280920" cy="5256584"/>
          </a:xfrm>
        </p:spPr>
        <p:txBody>
          <a:bodyPr>
            <a:normAutofit/>
          </a:bodyPr>
          <a:lstStyle/>
          <a:p>
            <a:br>
              <a:rPr lang="it-IT" dirty="0"/>
            </a:br>
            <a:r>
              <a:rPr lang="it-IT" dirty="0"/>
              <a:t>Iniziare alla fede</a:t>
            </a:r>
            <a:br>
              <a:rPr lang="it-IT" dirty="0"/>
            </a:br>
            <a:r>
              <a:rPr lang="it-IT" dirty="0"/>
              <a:t>come</a:t>
            </a:r>
            <a:br>
              <a:rPr lang="it-IT" dirty="0"/>
            </a:br>
            <a:r>
              <a:rPr lang="it-IT" dirty="0"/>
              <a:t>consegna ad un </a:t>
            </a:r>
            <a:r>
              <a:rPr lang="it-IT" b="1" dirty="0"/>
              <a:t>INCONTRO</a:t>
            </a: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3121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48478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GENERARE  RELAZIONI: 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presbiteri, catechisti, educatori, animatori: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sono chiamati ad essere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1. MEDIATORI DELL’INCONTRO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	      CON IL SIGNORE GESU’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2. MEDIATORI DELL’INCONTRO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	       CON LA COMUNITA’ ECCLESIALE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2401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15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95536" y="1412777"/>
            <a:ext cx="83529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				</a:t>
            </a:r>
          </a:p>
          <a:p>
            <a:r>
              <a:rPr lang="it-IT" b="1" dirty="0">
                <a:latin typeface="Yu Mincho Light" pitchFamily="18" charset="-128"/>
                <a:ea typeface="Yu Mincho Light" pitchFamily="18" charset="-128"/>
              </a:rPr>
              <a:t>			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1. MEDIATORI DELL’INCONTRO </a:t>
            </a:r>
          </a:p>
          <a:p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	      			          CON IL SIGNORE GESU’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			</a:t>
            </a: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1. L’incontro con Gesù avviene per mediazioni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Giovanni Battista	→  due dei suoi discepoli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Andrea  		→  Pietro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Filippo   		→  </a:t>
            </a:r>
            <a:r>
              <a:rPr lang="it-IT" sz="2000" dirty="0" err="1">
                <a:latin typeface="Yu Mincho Light" pitchFamily="18" charset="-128"/>
                <a:ea typeface="Yu Mincho Light" pitchFamily="18" charset="-128"/>
              </a:rPr>
              <a:t>Natanaele</a:t>
            </a:r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252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196753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			</a:t>
            </a:r>
          </a:p>
          <a:p>
            <a:r>
              <a:rPr lang="it-IT" b="1" dirty="0"/>
              <a:t>			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2</a:t>
            </a:r>
            <a:r>
              <a:rPr lang="it-IT" sz="2000" b="1" dirty="0"/>
              <a:t>	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MEDIATORI DELL’INCONTRO </a:t>
            </a:r>
          </a:p>
          <a:p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	       	  			       CON IL SIGNORE GESU’</a:t>
            </a:r>
          </a:p>
          <a:p>
            <a:endParaRPr lang="it-IT" b="1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         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Il mediatore 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CONDUCE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indica e si ritrae (non trattiene per sé)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   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CREA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un clima di fiducia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una relazione umana significativa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AIUTA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ad </a:t>
            </a:r>
            <a:r>
              <a:rPr lang="it-IT" sz="2000" u="sng" dirty="0">
                <a:latin typeface="Yu Mincho Light" pitchFamily="18" charset="-128"/>
                <a:ea typeface="Yu Mincho Light" pitchFamily="18" charset="-128"/>
              </a:rPr>
              <a:t>entrare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personalmente nel mistero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fare esperienza di Gesù </a:t>
            </a:r>
            <a:r>
              <a:rPr lang="it-IT" sz="2000" u="sng" dirty="0">
                <a:latin typeface="Yu Mincho Light" pitchFamily="18" charset="-128"/>
                <a:ea typeface="Yu Mincho Light" pitchFamily="18" charset="-128"/>
              </a:rPr>
              <a:t>rimanendo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con Lui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		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			</a:t>
            </a:r>
            <a:r>
              <a:rPr lang="it-IT" sz="2000" i="1" dirty="0">
                <a:latin typeface="Yu Mincho Light" pitchFamily="18" charset="-128"/>
                <a:ea typeface="Yu Mincho Light" pitchFamily="18" charset="-128"/>
              </a:rPr>
              <a:t>Questo richiede </a:t>
            </a:r>
            <a:r>
              <a:rPr lang="it-IT" sz="2000" i="1" u="sng" dirty="0">
                <a:latin typeface="Yu Mincho Light" pitchFamily="18" charset="-128"/>
                <a:ea typeface="Yu Mincho Light" pitchFamily="18" charset="-128"/>
              </a:rPr>
              <a:t>un tempo prolungato</a:t>
            </a:r>
          </a:p>
          <a:p>
            <a:pPr algn="r"/>
            <a:endParaRPr lang="it-IT" b="1" dirty="0"/>
          </a:p>
          <a:p>
            <a:r>
              <a:rPr lang="it-IT" b="1" dirty="0"/>
              <a:t>	 </a:t>
            </a:r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3912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17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1124744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/>
          </a:p>
          <a:p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I LUOGHI DELLA MEDIAZIONE</a:t>
            </a:r>
          </a:p>
          <a:p>
            <a:endParaRPr lang="it-IT" sz="2000" b="1" dirty="0">
              <a:latin typeface="Yu Mincho Light" pitchFamily="18" charset="-128"/>
              <a:ea typeface="Yu Mincho Light" pitchFamily="18" charset="-128"/>
            </a:endParaRPr>
          </a:p>
          <a:p>
            <a:pPr algn="r"/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1. LA SCRITTURA : CROCEVIA DELL’INCONTRO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	</a:t>
            </a:r>
            <a:r>
              <a:rPr lang="it-IT" dirty="0" err="1">
                <a:latin typeface="Yu Mincho Light" pitchFamily="18" charset="-128"/>
                <a:ea typeface="Yu Mincho Light" pitchFamily="18" charset="-128"/>
              </a:rPr>
              <a:t>Natanaele</a:t>
            </a:r>
            <a:r>
              <a:rPr lang="it-IT" dirty="0">
                <a:latin typeface="Yu Mincho Light" pitchFamily="18" charset="-128"/>
                <a:ea typeface="Yu Mincho Light" pitchFamily="18" charset="-128"/>
              </a:rPr>
              <a:t> scruta le Scritture (sta sotto il fico)</a:t>
            </a: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	              la Scrittura (Gesù) scruta </a:t>
            </a:r>
            <a:r>
              <a:rPr lang="it-IT" dirty="0" err="1">
                <a:latin typeface="Yu Mincho Light" pitchFamily="18" charset="-128"/>
                <a:ea typeface="Yu Mincho Light" pitchFamily="18" charset="-128"/>
              </a:rPr>
              <a:t>Natanaele</a:t>
            </a:r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</a:p>
          <a:p>
            <a:pPr algn="ctr"/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Il mediatore aiuta a far crescere </a:t>
            </a: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nella FAMILIARITÀ con la SCRITTURA</a:t>
            </a:r>
          </a:p>
          <a:p>
            <a:endParaRPr lang="it-IT" sz="2400" b="1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LA PAROLA E’ IL LUOGO DELL’AMORE </a:t>
            </a: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ANNUNCIATO - ASCOLTATO  -  ACCOLTO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0518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18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556792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I LUOGHI DELLA MEDIAZIONE</a:t>
            </a:r>
          </a:p>
          <a:p>
            <a:endParaRPr lang="it-IT" sz="2000" b="1" dirty="0">
              <a:latin typeface="Yu Mincho Light" pitchFamily="18" charset="-128"/>
              <a:ea typeface="Yu Mincho Light" pitchFamily="18" charset="-128"/>
            </a:endParaRPr>
          </a:p>
          <a:p>
            <a:pPr algn="r"/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2. IL SACRAMENTO: INTIMITA’ DELL’INCONTRO</a:t>
            </a:r>
          </a:p>
          <a:p>
            <a:endParaRPr lang="it-IT" b="1" dirty="0">
              <a:latin typeface="Yu Mincho Light" pitchFamily="18" charset="-128"/>
              <a:ea typeface="Yu Mincho Light" pitchFamily="18" charset="-128"/>
            </a:endParaRPr>
          </a:p>
          <a:p>
            <a:endParaRPr lang="it-IT" b="1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b="1" dirty="0">
                <a:latin typeface="Yu Mincho Light" pitchFamily="18" charset="-128"/>
                <a:ea typeface="Yu Mincho Light" pitchFamily="18" charset="-128"/>
              </a:rPr>
              <a:t>		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Non basta raccontare l’amore di Dio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         BISOGNA SPERIMENTARLO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Il sacramento - la liturgia  è il luogo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	         DELL’AMORE GODUTO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Il mediatore aiuta a far</a:t>
            </a:r>
          </a:p>
          <a:p>
            <a:pPr algn="ctr"/>
            <a:r>
              <a:rPr lang="it-IT" sz="1600" b="1" dirty="0">
                <a:latin typeface="Yu Mincho Light" pitchFamily="18" charset="-128"/>
                <a:ea typeface="Yu Mincho Light" pitchFamily="18" charset="-128"/>
              </a:rPr>
              <a:t> </a:t>
            </a: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GUSTARE LA LITURGIA COME l’ESPERIENZA</a:t>
            </a: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DELLA BELLEZZA CHE FA SENTIRE AMATI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459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19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484784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I LUOGHI DELLA MEDIAZIONE </a:t>
            </a:r>
          </a:p>
          <a:p>
            <a:endParaRPr lang="it-IT" sz="2000" b="1" dirty="0">
              <a:latin typeface="Yu Mincho Light" pitchFamily="18" charset="-128"/>
              <a:ea typeface="Yu Mincho Light" pitchFamily="18" charset="-128"/>
            </a:endParaRPr>
          </a:p>
          <a:p>
            <a:pPr algn="r"/>
            <a:r>
              <a:rPr lang="it-IT" sz="2000" b="1" dirty="0">
                <a:latin typeface="Yu Mincho Light" pitchFamily="18" charset="-128"/>
                <a:ea typeface="Yu Mincho Light" pitchFamily="18" charset="-128"/>
              </a:rPr>
              <a:t>3. L’ AMORE FRATERNO:  AUTENTICITA’ DELL’INCONTRO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Se l’amore di Dio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ha fatto breccia nel cuore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  	attraverso la Parola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Se L’amore di Dio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è stato sperimentato - goduto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         	attraverso la liturgia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</a:t>
            </a:r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Nasce l’esigenza di</a:t>
            </a:r>
          </a:p>
          <a:p>
            <a:pPr algn="ct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testimoniarlo nella carità fraterna</a:t>
            </a:r>
          </a:p>
          <a:p>
            <a:pPr algn="ctr"/>
            <a:r>
              <a:rPr lang="it-IT" dirty="0">
                <a:latin typeface="Yu Mincho Light" pitchFamily="18" charset="-128"/>
                <a:ea typeface="Yu Mincho Light" pitchFamily="18" charset="-128"/>
              </a:rPr>
              <a:t>«</a:t>
            </a:r>
            <a:r>
              <a:rPr lang="it-IT" dirty="0" err="1">
                <a:latin typeface="Yu Mincho Light" pitchFamily="18" charset="-128"/>
                <a:ea typeface="Yu Mincho Light" pitchFamily="18" charset="-128"/>
              </a:rPr>
              <a:t>misericordiati</a:t>
            </a:r>
            <a:r>
              <a:rPr lang="it-IT" dirty="0">
                <a:latin typeface="Yu Mincho Light" pitchFamily="18" charset="-128"/>
                <a:ea typeface="Yu Mincho Light" pitchFamily="18" charset="-128"/>
              </a:rPr>
              <a:t> – misericordiosi»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962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30591" y="1886218"/>
            <a:ext cx="88059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Yu Mincho Light" pitchFamily="18" charset="-128"/>
                <a:ea typeface="Yu Mincho Light" pitchFamily="18" charset="-128"/>
              </a:rPr>
              <a:t>VIENI SANTO SPIRITO</a:t>
            </a:r>
          </a:p>
          <a:p>
            <a:pPr algn="ctr"/>
            <a:endParaRPr lang="it-IT" sz="1200" b="1" dirty="0">
              <a:solidFill>
                <a:srgbClr val="002060"/>
              </a:solidFill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Yu Mincho Light" pitchFamily="18" charset="-128"/>
                <a:ea typeface="Yu Mincho Light" pitchFamily="18" charset="-128"/>
              </a:rPr>
              <a:t>I CUORI INFIAMMA D’AMORE</a:t>
            </a:r>
          </a:p>
          <a:p>
            <a:pPr algn="ctr"/>
            <a:endParaRPr lang="it-IT" sz="1200" b="1" dirty="0">
              <a:solidFill>
                <a:srgbClr val="002060"/>
              </a:solidFill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Yu Mincho Light" pitchFamily="18" charset="-128"/>
                <a:ea typeface="Yu Mincho Light" pitchFamily="18" charset="-128"/>
              </a:rPr>
              <a:t>LE MENTI COLMA D’ACUME</a:t>
            </a:r>
          </a:p>
          <a:p>
            <a:pPr algn="ctr"/>
            <a:endParaRPr lang="it-IT" sz="1200" b="1" dirty="0">
              <a:solidFill>
                <a:srgbClr val="002060"/>
              </a:solidFill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2400" b="1" dirty="0">
                <a:solidFill>
                  <a:srgbClr val="002060"/>
                </a:solidFill>
                <a:latin typeface="Yu Mincho Light" pitchFamily="18" charset="-128"/>
                <a:ea typeface="Yu Mincho Light" pitchFamily="18" charset="-128"/>
              </a:rPr>
              <a:t>I SENSI ACCENDI DI LUCE</a:t>
            </a:r>
          </a:p>
          <a:p>
            <a:pPr algn="ctr"/>
            <a:endParaRPr lang="it-IT" sz="2400" b="1" dirty="0">
              <a:solidFill>
                <a:srgbClr val="002060"/>
              </a:solidFill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400" b="1" dirty="0">
              <a:solidFill>
                <a:srgbClr val="002060"/>
              </a:solidFill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4" b="12170"/>
          <a:stretch/>
        </p:blipFill>
        <p:spPr>
          <a:xfrm>
            <a:off x="1835696" y="4725144"/>
            <a:ext cx="5904656" cy="13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41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20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268760"/>
            <a:ext cx="871296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b="1" dirty="0">
              <a:latin typeface="Yu Mincho Light" pitchFamily="18" charset="-128"/>
              <a:ea typeface="Yu Mincho Light" pitchFamily="18" charset="-128"/>
            </a:endParaRPr>
          </a:p>
          <a:p>
            <a:pPr algn="r"/>
            <a:r>
              <a:rPr lang="it-IT" b="1" dirty="0">
                <a:latin typeface="Yu Mincho Light" pitchFamily="18" charset="-128"/>
                <a:ea typeface="Yu Mincho Light" pitchFamily="18" charset="-128"/>
              </a:rPr>
              <a:t>MEDIATORI DELL’INCONTRO: NELLA CHIESA E CON LA CHIESA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Condurre ad incontrare Gesù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è una graduale introduzione al </a:t>
            </a:r>
            <a:r>
              <a:rPr lang="it-IT" sz="2000" u="sng" dirty="0">
                <a:latin typeface="Yu Mincho Light" pitchFamily="18" charset="-128"/>
                <a:ea typeface="Yu Mincho Light" pitchFamily="18" charset="-128"/>
              </a:rPr>
              <a:t>mistero pasquale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Questo processo non è un fatto individuale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Ma ECCLESIALE e COMUNITARIO</a:t>
            </a:r>
          </a:p>
          <a:p>
            <a:endParaRPr lang="it-IT" sz="12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Deve essere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Testimoniato e vissuto da una comunità di ADULTI NELLA FEDE</a:t>
            </a:r>
          </a:p>
          <a:p>
            <a:endParaRPr lang="it-IT" sz="12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Non è un gioco da bambini, (anche quando si rivolge ai più piccoli)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Ma un percorso di crescita per raggiungere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la STATURA di Cristo Gesù </a:t>
            </a:r>
          </a:p>
          <a:p>
            <a:endParaRPr lang="it-IT" sz="2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RICHIEDE di essere un percorso DIVERSIFICATO e PERMANENTE</a:t>
            </a:r>
          </a:p>
        </p:txBody>
      </p:sp>
    </p:spTree>
    <p:extLst>
      <p:ext uri="{BB962C8B-B14F-4D97-AF65-F5344CB8AC3E}">
        <p14:creationId xmlns:p14="http://schemas.microsoft.com/office/powerpoint/2010/main" val="186779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916832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VERIFICA PERSONALE E COMUNITARIA</a:t>
            </a:r>
          </a:p>
          <a:p>
            <a:pPr algn="r"/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nei gruppi parrocchiali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Verificare i percorsi di iniziazione cristiana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nei contenuti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nelle modalità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nei tempi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nello stile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851920" y="5389989"/>
            <a:ext cx="4377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  <a:latin typeface="Yu Mincho Light" pitchFamily="18" charset="-128"/>
                <a:ea typeface="Yu Mincho Light" pitchFamily="18" charset="-128"/>
              </a:rPr>
              <a:t>Alla luce dei criteri enunciati</a:t>
            </a:r>
            <a:endParaRPr lang="it-IT" b="1" dirty="0"/>
          </a:p>
        </p:txBody>
      </p:sp>
      <p:sp>
        <p:nvSpPr>
          <p:cNvPr id="9" name="Freccia a destra 8"/>
          <p:cNvSpPr/>
          <p:nvPr/>
        </p:nvSpPr>
        <p:spPr>
          <a:xfrm>
            <a:off x="755576" y="5517232"/>
            <a:ext cx="2520280" cy="127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13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22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268760"/>
            <a:ext cx="86409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/>
              <a:t>I NOSTRI PERCORSI DI INIZIAZIONE</a:t>
            </a:r>
          </a:p>
          <a:p>
            <a:pPr algn="r"/>
            <a:endParaRPr lang="it-IT" sz="1200" dirty="0"/>
          </a:p>
          <a:p>
            <a:r>
              <a:rPr lang="it-IT" dirty="0"/>
              <a:t>CODUCONO A CRISTO 		</a:t>
            </a:r>
          </a:p>
          <a:p>
            <a:r>
              <a:rPr lang="it-IT" dirty="0"/>
              <a:t>	oppure sono funzionali all’organizzazione ecclesiastica?</a:t>
            </a:r>
          </a:p>
          <a:p>
            <a:endParaRPr lang="it-IT" dirty="0"/>
          </a:p>
          <a:p>
            <a:r>
              <a:rPr lang="it-IT" dirty="0"/>
              <a:t>SONO INCENTRATI SULLA PAROLA</a:t>
            </a:r>
          </a:p>
          <a:p>
            <a:r>
              <a:rPr lang="it-IT" dirty="0"/>
              <a:t>	oppure si basano sulle nostre idee religiose?</a:t>
            </a:r>
          </a:p>
          <a:p>
            <a:endParaRPr lang="it-IT" dirty="0"/>
          </a:p>
          <a:p>
            <a:r>
              <a:rPr lang="it-IT" dirty="0"/>
              <a:t>AIUTANO A VIVERE LA LITURGIA COME APICE DELL’INCONTRO</a:t>
            </a:r>
          </a:p>
          <a:p>
            <a:r>
              <a:rPr lang="it-IT" dirty="0"/>
              <a:t>	oppure  obbligano a frequentare cerimonie autocelebrative?</a:t>
            </a:r>
          </a:p>
          <a:p>
            <a:endParaRPr lang="it-IT" dirty="0"/>
          </a:p>
          <a:p>
            <a:r>
              <a:rPr lang="it-IT" dirty="0"/>
              <a:t>SI REALIZZANO NELLA CARITA’ FRATERNA  e  NELLA TESTIMONANZA AUDACE</a:t>
            </a:r>
          </a:p>
          <a:p>
            <a:r>
              <a:rPr lang="it-IT" dirty="0"/>
              <a:t>	oppure trasmettono una religiosità ripiegata su se stessa e vissuta in forma 	anonima?</a:t>
            </a:r>
          </a:p>
          <a:p>
            <a:endParaRPr lang="it-IT" dirty="0"/>
          </a:p>
          <a:p>
            <a:r>
              <a:rPr lang="it-IT" dirty="0"/>
              <a:t>E’ TRASMISSIONE DI FEDE ADULTA DA PARTE DI CRISTIANI ADULTI </a:t>
            </a:r>
          </a:p>
          <a:p>
            <a:r>
              <a:rPr lang="it-IT" dirty="0"/>
              <a:t>	per far crescere in una fede adulta?</a:t>
            </a:r>
          </a:p>
          <a:p>
            <a:endParaRPr lang="it-IT" dirty="0"/>
          </a:p>
          <a:p>
            <a:r>
              <a:rPr lang="it-IT" dirty="0"/>
              <a:t>E’ UN EVENTO COMUNITARIO?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993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2"/>
          <a:stretch/>
        </p:blipFill>
        <p:spPr>
          <a:xfrm>
            <a:off x="395536" y="1484784"/>
            <a:ext cx="2019300" cy="18885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99792" y="271709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AVREMO LA CAPACITA’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DI METTERCI IN ASCOLTO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DI CIO’ CHE LO SPIRITO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DICE ALLA SUA CHIESA?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92"/>
          <a:stretch/>
        </p:blipFill>
        <p:spPr>
          <a:xfrm>
            <a:off x="6660232" y="4437112"/>
            <a:ext cx="2019300" cy="18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9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745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73506"/>
            <a:ext cx="7704856" cy="449585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2173506"/>
            <a:ext cx="7344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latin typeface="Yu Mincho Light" pitchFamily="18" charset="-128"/>
              <a:ea typeface="Yu Mincho Light" pitchFamily="18" charset="-128"/>
            </a:endParaRPr>
          </a:p>
          <a:p>
            <a:pPr algn="ctr"/>
            <a:endParaRPr lang="it-IT" sz="4000" b="1" dirty="0">
              <a:solidFill>
                <a:srgbClr val="FF0000"/>
              </a:solidFill>
              <a:latin typeface="Yu Mincho Light" pitchFamily="18" charset="-128"/>
              <a:ea typeface="Yu Mincho Light" pitchFamily="18" charset="-128"/>
            </a:endParaRPr>
          </a:p>
          <a:p>
            <a:pPr algn="ctr"/>
            <a:r>
              <a:rPr lang="it-IT" sz="4000" b="1">
                <a:solidFill>
                  <a:srgbClr val="FF0000"/>
                </a:solidFill>
                <a:latin typeface="Yu Mincho Light" pitchFamily="18" charset="-128"/>
                <a:ea typeface="Yu Mincho Light" pitchFamily="18" charset="-128"/>
              </a:rPr>
              <a:t>RE - </a:t>
            </a:r>
            <a:r>
              <a:rPr lang="it-IT" sz="4000" b="1" dirty="0">
                <a:solidFill>
                  <a:srgbClr val="FF0000"/>
                </a:solidFill>
                <a:latin typeface="Yu Mincho Light" pitchFamily="18" charset="-128"/>
                <a:ea typeface="Yu Mincho Light" pitchFamily="18" charset="-128"/>
              </a:rPr>
              <a:t>IMMAGINARE</a:t>
            </a:r>
          </a:p>
          <a:p>
            <a:pPr algn="ctr"/>
            <a:r>
              <a:rPr lang="it-IT" sz="4000" b="1" dirty="0">
                <a:solidFill>
                  <a:srgbClr val="FF0000"/>
                </a:solidFill>
                <a:latin typeface="Yu Mincho Light" pitchFamily="18" charset="-128"/>
                <a:ea typeface="Yu Mincho Light" pitchFamily="18" charset="-128"/>
              </a:rPr>
              <a:t>l’evangelizzazione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155679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Il compito affidatoci dal vescovo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53012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Yu Mincho Light" pitchFamily="18" charset="-128"/>
                <a:ea typeface="Yu Mincho Light" pitchFamily="18" charset="-128"/>
              </a:rPr>
              <a:t>QUANDO CREDI DI AVER TROVATO TUTTE LE RISPOSTE</a:t>
            </a:r>
          </a:p>
          <a:p>
            <a:pPr algn="ctr"/>
            <a:r>
              <a:rPr lang="it-IT" b="1" dirty="0">
                <a:latin typeface="Yu Mincho Light" pitchFamily="18" charset="-128"/>
                <a:ea typeface="Yu Mincho Light" pitchFamily="18" charset="-128"/>
              </a:rPr>
              <a:t>LA VITA TI CAMBIA TUTTE LE DOMANDE</a:t>
            </a:r>
          </a:p>
        </p:txBody>
      </p:sp>
    </p:spTree>
    <p:extLst>
      <p:ext uri="{BB962C8B-B14F-4D97-AF65-F5344CB8AC3E}">
        <p14:creationId xmlns:p14="http://schemas.microsoft.com/office/powerpoint/2010/main" val="404157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1340768"/>
            <a:ext cx="849694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latin typeface="Yu Mincho Light" pitchFamily="18" charset="-128"/>
                <a:ea typeface="Yu Mincho Light" pitchFamily="18" charset="-128"/>
              </a:rPr>
              <a:t>Re</a:t>
            </a:r>
            <a:r>
              <a:rPr lang="it-IT" sz="8000" dirty="0">
                <a:latin typeface="AR BERKLEY" pitchFamily="2" charset="0"/>
              </a:rPr>
              <a:t> </a:t>
            </a:r>
            <a:r>
              <a:rPr lang="it-IT" sz="8000" dirty="0">
                <a:latin typeface="Yu Mincho Light" pitchFamily="18" charset="-128"/>
                <a:ea typeface="Yu Mincho Light" pitchFamily="18" charset="-128"/>
              </a:rPr>
              <a:t>_</a:t>
            </a:r>
            <a:r>
              <a:rPr lang="it-IT" sz="8000" dirty="0">
                <a:latin typeface="AR BERKLEY" pitchFamily="2" charset="0"/>
              </a:rPr>
              <a:t> </a:t>
            </a:r>
            <a:r>
              <a:rPr lang="it-IT" sz="3200" dirty="0">
                <a:latin typeface="Aparajita" pitchFamily="34" charset="0"/>
                <a:cs typeface="Aparajita" pitchFamily="34" charset="0"/>
              </a:rPr>
              <a:t>immaginare</a:t>
            </a:r>
          </a:p>
          <a:p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	           indica </a:t>
            </a:r>
          </a:p>
          <a:p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  <a:p>
            <a:pPr marL="457200" indent="-457200">
              <a:buFontTx/>
              <a:buChar char="-"/>
            </a:pPr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Movimento in senso contrario o diverso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     non seguire la corrente – non contro corrente </a:t>
            </a:r>
            <a:r>
              <a:rPr lang="it-IT" sz="2000" u="sng" dirty="0">
                <a:latin typeface="Yu Mincho Light" pitchFamily="18" charset="-128"/>
                <a:ea typeface="Yu Mincho Light" pitchFamily="18" charset="-128"/>
              </a:rPr>
              <a:t>MA </a:t>
            </a:r>
            <a:r>
              <a:rPr lang="it-IT" sz="2000" b="1" u="sng" dirty="0">
                <a:latin typeface="Yu Mincho Light" pitchFamily="18" charset="-128"/>
                <a:ea typeface="Yu Mincho Light" pitchFamily="18" charset="-128"/>
              </a:rPr>
              <a:t>proposte alternative</a:t>
            </a:r>
          </a:p>
          <a:p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    </a:t>
            </a:r>
            <a:r>
              <a:rPr lang="it-IT" sz="1400" dirty="0">
                <a:latin typeface="Yu Mincho Light" pitchFamily="18" charset="-128"/>
                <a:ea typeface="Yu Mincho Light" pitchFamily="18" charset="-128"/>
              </a:rPr>
              <a:t>per</a:t>
            </a:r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 </a:t>
            </a:r>
            <a:r>
              <a:rPr lang="it-IT" sz="1400" dirty="0">
                <a:latin typeface="Yu Mincho Light" pitchFamily="18" charset="-128"/>
                <a:ea typeface="Yu Mincho Light" pitchFamily="18" charset="-128"/>
              </a:rPr>
              <a:t>inerzia		          per ribellione</a:t>
            </a:r>
          </a:p>
          <a:p>
            <a:endParaRPr lang="it-IT" sz="1400" dirty="0">
              <a:latin typeface="Yu Mincho Light" pitchFamily="18" charset="-128"/>
              <a:ea typeface="Yu Mincho Light" pitchFamily="18" charset="-128"/>
            </a:endParaRPr>
          </a:p>
          <a:p>
            <a:pPr marL="457200" indent="-457200">
              <a:buFontTx/>
              <a:buChar char="-"/>
            </a:pPr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Movimento di ritorno ad una fase anteriore</a:t>
            </a:r>
          </a:p>
          <a:p>
            <a:pPr algn="r"/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 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   </a:t>
            </a:r>
            <a:r>
              <a:rPr lang="it-IT" sz="2000" b="1" u="sng" dirty="0">
                <a:latin typeface="Yu Mincho Light" pitchFamily="18" charset="-128"/>
                <a:ea typeface="Yu Mincho Light" pitchFamily="18" charset="-128"/>
              </a:rPr>
              <a:t>Ritorno alla sorgente </a:t>
            </a:r>
            <a:r>
              <a:rPr lang="it-IT" sz="2000" u="sng" dirty="0">
                <a:latin typeface="Yu Mincho Light" pitchFamily="18" charset="-128"/>
                <a:ea typeface="Yu Mincho Light" pitchFamily="18" charset="-128"/>
              </a:rPr>
              <a:t>– all’origine originaria e originante</a:t>
            </a:r>
            <a:endParaRPr lang="it-IT" sz="3200" u="sng" dirty="0">
              <a:latin typeface="Yu Mincho Light" pitchFamily="18" charset="-128"/>
              <a:ea typeface="Yu Mincho Light" pitchFamily="18" charset="-128"/>
            </a:endParaRPr>
          </a:p>
          <a:p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</p:txBody>
      </p:sp>
      <p:sp>
        <p:nvSpPr>
          <p:cNvPr id="3" name="Freccia a destra 2"/>
          <p:cNvSpPr/>
          <p:nvPr/>
        </p:nvSpPr>
        <p:spPr>
          <a:xfrm>
            <a:off x="1017319" y="2924944"/>
            <a:ext cx="1610465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539552" y="2492896"/>
            <a:ext cx="7200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84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196752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it-IT" sz="2800" b="1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RE-IMMAGINARE </a:t>
            </a:r>
          </a:p>
          <a:p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	</a:t>
            </a:r>
          </a:p>
          <a:p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	Non è cambiare ma </a:t>
            </a:r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liberare </a:t>
            </a:r>
          </a:p>
          <a:p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	da ciò che </a:t>
            </a:r>
          </a:p>
          <a:p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		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- offusca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- imbriglia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- mistifica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- condiziona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- banalizza</a:t>
            </a:r>
          </a:p>
          <a:p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Tornare</a:t>
            </a:r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 all’essenziale</a:t>
            </a:r>
          </a:p>
          <a:p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	per dare al </a:t>
            </a:r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presente</a:t>
            </a:r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 diritto di parola </a:t>
            </a:r>
          </a:p>
          <a:p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	e alla </a:t>
            </a:r>
            <a:r>
              <a:rPr lang="it-IT" sz="2800" b="1" dirty="0">
                <a:latin typeface="Yu Mincho Light" pitchFamily="18" charset="-128"/>
                <a:ea typeface="Yu Mincho Light" pitchFamily="18" charset="-128"/>
              </a:rPr>
              <a:t>Parola</a:t>
            </a:r>
            <a:r>
              <a:rPr lang="it-IT" sz="2800" dirty="0">
                <a:latin typeface="Yu Mincho Light" pitchFamily="18" charset="-128"/>
                <a:ea typeface="Yu Mincho Light" pitchFamily="18" charset="-128"/>
              </a:rPr>
              <a:t> la possibilità di essere presente.</a:t>
            </a:r>
          </a:p>
        </p:txBody>
      </p:sp>
    </p:spTree>
    <p:extLst>
      <p:ext uri="{BB962C8B-B14F-4D97-AF65-F5344CB8AC3E}">
        <p14:creationId xmlns:p14="http://schemas.microsoft.com/office/powerpoint/2010/main" val="848430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268761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>
                <a:latin typeface="Yu Mincho Light" pitchFamily="18" charset="-128"/>
                <a:ea typeface="Yu Mincho Light" pitchFamily="18" charset="-128"/>
              </a:rPr>
              <a:t>Immaginare</a:t>
            </a:r>
            <a:r>
              <a:rPr lang="it-IT" sz="4800" dirty="0">
                <a:latin typeface="Yu Mincho Light" pitchFamily="18" charset="-128"/>
                <a:ea typeface="Yu Mincho Light" pitchFamily="18" charset="-128"/>
              </a:rPr>
              <a:t>:</a:t>
            </a:r>
          </a:p>
          <a:p>
            <a:r>
              <a:rPr lang="it-IT" sz="40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richiama </a:t>
            </a:r>
          </a:p>
          <a:p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		- il concetto 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(immagine nella mente)</a:t>
            </a:r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		- il ricordo 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  (immagine nel cuore)</a:t>
            </a:r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		- il riflesso 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  (immagine nello specchio)</a:t>
            </a:r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3200" dirty="0">
                <a:latin typeface="Yu Mincho Light" pitchFamily="18" charset="-128"/>
                <a:ea typeface="Yu Mincho Light" pitchFamily="18" charset="-128"/>
              </a:rPr>
              <a:t>		- il sogno </a:t>
            </a:r>
            <a:r>
              <a:rPr lang="it-IT" sz="2000" dirty="0">
                <a:latin typeface="Yu Mincho Light" pitchFamily="18" charset="-128"/>
                <a:ea typeface="Yu Mincho Light" pitchFamily="18" charset="-128"/>
              </a:rPr>
              <a:t>      (immagine nel desiderio)</a:t>
            </a:r>
            <a:endParaRPr lang="it-IT" sz="3200" dirty="0">
              <a:latin typeface="Yu Mincho Light" pitchFamily="18" charset="-128"/>
              <a:ea typeface="Yu Mincho Light" pitchFamily="18" charset="-128"/>
            </a:endParaRP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Immaginare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 richiede una abilità simbolica che tenga insieme: pensiero, memoria, emozioni, relazioni, creatività, fedeltà, mente, cuore ... </a:t>
            </a:r>
            <a:endParaRPr lang="it-IT" sz="2400" dirty="0"/>
          </a:p>
          <a:p>
            <a:endParaRPr lang="it-IT" sz="4000" dirty="0">
              <a:latin typeface="Yu Mincho Light" pitchFamily="18" charset="-128"/>
              <a:ea typeface="Yu Mincho Light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90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340768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b="1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Una evangelizzazione </a:t>
            </a:r>
            <a:r>
              <a:rPr lang="it-IT" sz="2400" b="1" i="1" dirty="0">
                <a:latin typeface="Yu Mincho Light" pitchFamily="18" charset="-128"/>
                <a:ea typeface="Yu Mincho Light" pitchFamily="18" charset="-128"/>
              </a:rPr>
              <a:t>re-immaginata</a:t>
            </a:r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 implica </a:t>
            </a:r>
          </a:p>
          <a:p>
            <a:endParaRPr lang="it-IT" sz="10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4400" b="1" dirty="0">
                <a:latin typeface="Yu Mincho Light" pitchFamily="18" charset="-128"/>
                <a:ea typeface="Yu Mincho Light" pitchFamily="18" charset="-128"/>
              </a:rPr>
              <a:t>1. 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il CONCETTO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esige che sia PENSATA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Non c’è spazio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	- per l’improvvisazione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	- per prassi senza idee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	- per scelte senza progetti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	- per frasi fatte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	- per chiacchiere da bar</a:t>
            </a:r>
          </a:p>
          <a:p>
            <a:endParaRPr lang="it-IT" sz="8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Lo spontaneismo non è una virtù!</a:t>
            </a:r>
          </a:p>
          <a:p>
            <a:r>
              <a:rPr lang="it-IT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04579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1412776"/>
            <a:ext cx="864096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Una evangelizzazione </a:t>
            </a:r>
            <a:r>
              <a:rPr lang="it-IT" sz="2400" b="1" i="1" dirty="0">
                <a:latin typeface="Yu Mincho Light" pitchFamily="18" charset="-128"/>
                <a:ea typeface="Yu Mincho Light" pitchFamily="18" charset="-128"/>
              </a:rPr>
              <a:t>re-immaginata</a:t>
            </a:r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 implica </a:t>
            </a:r>
          </a:p>
          <a:p>
            <a:endParaRPr lang="it-IT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3600" b="1" dirty="0">
                <a:latin typeface="Yu Mincho Light" pitchFamily="18" charset="-128"/>
                <a:ea typeface="Yu Mincho Light" pitchFamily="18" charset="-128"/>
              </a:rPr>
              <a:t>2. </a:t>
            </a:r>
            <a:r>
              <a:rPr lang="it-IT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il RICORDO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richiede un esercizio di memoria</a:t>
            </a:r>
          </a:p>
          <a:p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- Si pone sotto l’azione dello Spirito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  che suscita il ricordo delle parole di 				  Gesù.</a:t>
            </a:r>
            <a:r>
              <a:rPr lang="it-IT" sz="1600" dirty="0">
                <a:latin typeface="Yu Mincho Light" pitchFamily="18" charset="-128"/>
                <a:ea typeface="Yu Mincho Light" pitchFamily="18" charset="-128"/>
              </a:rPr>
              <a:t> (</a:t>
            </a:r>
            <a:r>
              <a:rPr lang="it-IT" sz="1600" dirty="0" err="1">
                <a:latin typeface="Yu Mincho Light" pitchFamily="18" charset="-128"/>
                <a:ea typeface="Yu Mincho Light" pitchFamily="18" charset="-128"/>
              </a:rPr>
              <a:t>Gv</a:t>
            </a:r>
            <a:r>
              <a:rPr lang="it-IT" sz="1600" dirty="0">
                <a:latin typeface="Yu Mincho Light" pitchFamily="18" charset="-128"/>
                <a:ea typeface="Yu Mincho Light" pitchFamily="18" charset="-128"/>
              </a:rPr>
              <a:t> 14,26)</a:t>
            </a:r>
          </a:p>
          <a:p>
            <a:r>
              <a:rPr lang="it-IT" sz="1600" dirty="0">
                <a:latin typeface="Yu Mincho Light" pitchFamily="18" charset="-128"/>
                <a:ea typeface="Yu Mincho Light" pitchFamily="18" charset="-128"/>
              </a:rPr>
              <a:t>			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- Porta nel cuore l’esperienza degli 			  	  apostoli, della prima comunità cristiana.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- Non dimentica che il Protagonista dell’evangelizzazione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  è lo Spirito che conduce la Chiesa nella storia. 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- Non c’è spazio per protagonismi narcisistici</a:t>
            </a:r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  <a:p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36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1268760"/>
            <a:ext cx="878497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Una evangelizzazione </a:t>
            </a:r>
            <a:r>
              <a:rPr lang="it-IT" sz="2400" b="1" i="1" dirty="0">
                <a:latin typeface="Yu Mincho Light" pitchFamily="18" charset="-128"/>
                <a:ea typeface="Yu Mincho Light" pitchFamily="18" charset="-128"/>
              </a:rPr>
              <a:t>re-immaginata</a:t>
            </a:r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 implica 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</a:t>
            </a:r>
            <a:r>
              <a:rPr lang="it-IT" sz="3600" b="1" dirty="0">
                <a:latin typeface="Yu Mincho Light" pitchFamily="18" charset="-128"/>
                <a:ea typeface="Yu Mincho Light" pitchFamily="18" charset="-128"/>
              </a:rPr>
              <a:t> 3.</a:t>
            </a:r>
            <a:r>
              <a:rPr lang="it-IT" sz="2400" b="1" dirty="0">
                <a:latin typeface="Yu Mincho Light" pitchFamily="18" charset="-128"/>
                <a:ea typeface="Yu Mincho Light" pitchFamily="18" charset="-128"/>
              </a:rPr>
              <a:t> </a:t>
            </a:r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il RIFLESSO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obbliga un decentramento ecclesiale</a:t>
            </a:r>
          </a:p>
          <a:p>
            <a:endParaRPr lang="it-IT" sz="24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Come la luna, così anche la Chiesa non 				brilla di luce propria, ma riflette la luce di 			Cristo.</a:t>
            </a:r>
          </a:p>
          <a:p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L’evangelizzazione deve condurre a CRISTO</a:t>
            </a:r>
          </a:p>
          <a:p>
            <a:endParaRPr lang="it-IT" sz="1600" dirty="0">
              <a:latin typeface="Yu Mincho Light" pitchFamily="18" charset="-128"/>
              <a:ea typeface="Yu Mincho Light" pitchFamily="18" charset="-128"/>
            </a:endParaRP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Non persegue intenti di 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	- rilevanza sociale, privilegi, potere, 				  successo</a:t>
            </a:r>
          </a:p>
          <a:p>
            <a:r>
              <a:rPr lang="it-IT" sz="2400" dirty="0">
                <a:latin typeface="Yu Mincho Light" pitchFamily="18" charset="-128"/>
                <a:ea typeface="Yu Mincho Light" pitchFamily="18" charset="-128"/>
              </a:rPr>
              <a:t>			E’ aliena da logiche clericali.</a:t>
            </a:r>
          </a:p>
        </p:txBody>
      </p:sp>
    </p:spTree>
    <p:extLst>
      <p:ext uri="{BB962C8B-B14F-4D97-AF65-F5344CB8AC3E}">
        <p14:creationId xmlns:p14="http://schemas.microsoft.com/office/powerpoint/2010/main" val="1406796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1264</Words>
  <Application>Microsoft Office PowerPoint</Application>
  <PresentationFormat>Presentazione su schermo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Yu Mincho Light</vt:lpstr>
      <vt:lpstr>Aparajita</vt:lpstr>
      <vt:lpstr>AR BERKLEY</vt:lpstr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Iniziare alla fede come consegna ad un INCONTRO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Mariano</dc:creator>
  <cp:lastModifiedBy>UCS Rieti</cp:lastModifiedBy>
  <cp:revision>71</cp:revision>
  <dcterms:created xsi:type="dcterms:W3CDTF">2021-02-23T08:07:05Z</dcterms:created>
  <dcterms:modified xsi:type="dcterms:W3CDTF">2021-04-19T07:27:15Z</dcterms:modified>
</cp:coreProperties>
</file>